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9.jpg" ContentType="image/jpeg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311" r:id="rId3"/>
    <p:sldId id="334" r:id="rId4"/>
    <p:sldId id="361" r:id="rId5"/>
    <p:sldId id="360" r:id="rId6"/>
    <p:sldId id="339" r:id="rId7"/>
    <p:sldId id="338" r:id="rId8"/>
    <p:sldId id="347" r:id="rId9"/>
    <p:sldId id="348" r:id="rId10"/>
    <p:sldId id="349" r:id="rId11"/>
    <p:sldId id="359" r:id="rId12"/>
    <p:sldId id="362" r:id="rId13"/>
    <p:sldId id="363" r:id="rId14"/>
    <p:sldId id="364" r:id="rId15"/>
    <p:sldId id="343" r:id="rId16"/>
  </p:sldIdLst>
  <p:sldSz cx="9144000" cy="6858000" type="screen4x3"/>
  <p:notesSz cx="9925050" cy="67960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CC0000"/>
    <a:srgbClr val="D8A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6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9980C-5A81-4F6E-8078-67F9793A333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14D4E47-2348-478D-B8DE-5062FE8324A6}">
      <dgm:prSet phldrT="[Testo]"/>
      <dgm:spPr/>
      <dgm:t>
        <a:bodyPr/>
        <a:lstStyle/>
        <a:p>
          <a:r>
            <a:rPr lang="it-IT" dirty="0" smtClean="0"/>
            <a:t>Crescita occupazionale</a:t>
          </a:r>
          <a:endParaRPr lang="it-IT" dirty="0"/>
        </a:p>
      </dgm:t>
    </dgm:pt>
    <dgm:pt modelId="{22D03406-5887-48F3-9BEE-0B0FED9FD6F2}" type="parTrans" cxnId="{710F75B2-4137-430A-8B8E-15159379E2C5}">
      <dgm:prSet/>
      <dgm:spPr/>
      <dgm:t>
        <a:bodyPr/>
        <a:lstStyle/>
        <a:p>
          <a:endParaRPr lang="it-IT"/>
        </a:p>
      </dgm:t>
    </dgm:pt>
    <dgm:pt modelId="{A5F789AB-4CB8-4FCE-9382-F6F46450BDD7}" type="sibTrans" cxnId="{710F75B2-4137-430A-8B8E-15159379E2C5}">
      <dgm:prSet/>
      <dgm:spPr/>
      <dgm:t>
        <a:bodyPr/>
        <a:lstStyle/>
        <a:p>
          <a:endParaRPr lang="it-IT"/>
        </a:p>
      </dgm:t>
    </dgm:pt>
    <dgm:pt modelId="{1E418D65-12E4-491C-844E-18674E1D3EAF}">
      <dgm:prSet phldrT="[Testo]"/>
      <dgm:spPr/>
      <dgm:t>
        <a:bodyPr/>
        <a:lstStyle/>
        <a:p>
          <a:r>
            <a:rPr lang="it-IT" dirty="0" smtClean="0"/>
            <a:t>Crescita economica</a:t>
          </a:r>
          <a:endParaRPr lang="it-IT" dirty="0"/>
        </a:p>
      </dgm:t>
    </dgm:pt>
    <dgm:pt modelId="{B0706AB2-DBA8-40C7-80AF-9F95A5863568}" type="sibTrans" cxnId="{24CD773C-E7DF-4EBE-9F62-BC64DEF807CF}">
      <dgm:prSet/>
      <dgm:spPr/>
      <dgm:t>
        <a:bodyPr/>
        <a:lstStyle/>
        <a:p>
          <a:endParaRPr lang="it-IT"/>
        </a:p>
      </dgm:t>
    </dgm:pt>
    <dgm:pt modelId="{655CAB1B-CEF0-444A-87C1-1C9AB6DECB22}" type="parTrans" cxnId="{24CD773C-E7DF-4EBE-9F62-BC64DEF807CF}">
      <dgm:prSet/>
      <dgm:spPr/>
      <dgm:t>
        <a:bodyPr/>
        <a:lstStyle/>
        <a:p>
          <a:endParaRPr lang="it-IT"/>
        </a:p>
      </dgm:t>
    </dgm:pt>
    <dgm:pt modelId="{0EB4C327-C688-4DCC-891E-5471433FBA7D}" type="pres">
      <dgm:prSet presAssocID="{2CF9980C-5A81-4F6E-8078-67F9793A3331}" presName="arrowDiagram" presStyleCnt="0">
        <dgm:presLayoutVars>
          <dgm:chMax val="5"/>
          <dgm:dir/>
          <dgm:resizeHandles val="exact"/>
        </dgm:presLayoutVars>
      </dgm:prSet>
      <dgm:spPr/>
    </dgm:pt>
    <dgm:pt modelId="{39827511-F9B8-4ED7-AC08-63EC45087BF3}" type="pres">
      <dgm:prSet presAssocID="{2CF9980C-5A81-4F6E-8078-67F9793A3331}" presName="arrow" presStyleLbl="bgShp" presStyleIdx="0" presStyleCnt="1"/>
      <dgm:spPr>
        <a:solidFill>
          <a:schemeClr val="accent1"/>
        </a:solidFill>
      </dgm:spPr>
    </dgm:pt>
    <dgm:pt modelId="{BF759033-1EA4-4B52-8751-32ECC44294A3}" type="pres">
      <dgm:prSet presAssocID="{2CF9980C-5A81-4F6E-8078-67F9793A3331}" presName="arrowDiagram2" presStyleCnt="0"/>
      <dgm:spPr/>
    </dgm:pt>
    <dgm:pt modelId="{ECEEAE63-B0EA-4C44-A6D1-D801760A1286}" type="pres">
      <dgm:prSet presAssocID="{1E418D65-12E4-491C-844E-18674E1D3EAF}" presName="bullet2a" presStyleLbl="node1" presStyleIdx="0" presStyleCnt="2"/>
      <dgm:spPr/>
    </dgm:pt>
    <dgm:pt modelId="{6E3EF730-565D-45EC-84AC-D87A2332E62B}" type="pres">
      <dgm:prSet presAssocID="{1E418D65-12E4-491C-844E-18674E1D3EAF}" presName="textBox2a" presStyleLbl="revTx" presStyleIdx="0" presStyleCnt="2" custScaleY="464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ECD5A8-FA64-42A9-A1FB-8A4168C533BA}" type="pres">
      <dgm:prSet presAssocID="{914D4E47-2348-478D-B8DE-5062FE8324A6}" presName="bullet2b" presStyleLbl="node1" presStyleIdx="1" presStyleCnt="2"/>
      <dgm:spPr/>
    </dgm:pt>
    <dgm:pt modelId="{9FEAAEF1-3C87-4230-A230-60A7757DC361}" type="pres">
      <dgm:prSet presAssocID="{914D4E47-2348-478D-B8DE-5062FE8324A6}" presName="textBox2b" presStyleLbl="revTx" presStyleIdx="1" presStyleCnt="2" custScaleY="65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567BC0-863E-46EC-A7D0-4C5E7453366F}" type="presOf" srcId="{914D4E47-2348-478D-B8DE-5062FE8324A6}" destId="{9FEAAEF1-3C87-4230-A230-60A7757DC361}" srcOrd="0" destOrd="0" presId="urn:microsoft.com/office/officeart/2005/8/layout/arrow2"/>
    <dgm:cxn modelId="{F1E3B9A2-5483-4CFC-8C7D-21C2ABBC96CC}" type="presOf" srcId="{1E418D65-12E4-491C-844E-18674E1D3EAF}" destId="{6E3EF730-565D-45EC-84AC-D87A2332E62B}" srcOrd="0" destOrd="0" presId="urn:microsoft.com/office/officeart/2005/8/layout/arrow2"/>
    <dgm:cxn modelId="{24CD773C-E7DF-4EBE-9F62-BC64DEF807CF}" srcId="{2CF9980C-5A81-4F6E-8078-67F9793A3331}" destId="{1E418D65-12E4-491C-844E-18674E1D3EAF}" srcOrd="0" destOrd="0" parTransId="{655CAB1B-CEF0-444A-87C1-1C9AB6DECB22}" sibTransId="{B0706AB2-DBA8-40C7-80AF-9F95A5863568}"/>
    <dgm:cxn modelId="{6FB537B3-638D-4066-AC84-F4A9B4B71401}" type="presOf" srcId="{2CF9980C-5A81-4F6E-8078-67F9793A3331}" destId="{0EB4C327-C688-4DCC-891E-5471433FBA7D}" srcOrd="0" destOrd="0" presId="urn:microsoft.com/office/officeart/2005/8/layout/arrow2"/>
    <dgm:cxn modelId="{710F75B2-4137-430A-8B8E-15159379E2C5}" srcId="{2CF9980C-5A81-4F6E-8078-67F9793A3331}" destId="{914D4E47-2348-478D-B8DE-5062FE8324A6}" srcOrd="1" destOrd="0" parTransId="{22D03406-5887-48F3-9BEE-0B0FED9FD6F2}" sibTransId="{A5F789AB-4CB8-4FCE-9382-F6F46450BDD7}"/>
    <dgm:cxn modelId="{0CCAAAC3-1376-426A-8042-55E6B7C8ACB0}" type="presParOf" srcId="{0EB4C327-C688-4DCC-891E-5471433FBA7D}" destId="{39827511-F9B8-4ED7-AC08-63EC45087BF3}" srcOrd="0" destOrd="0" presId="urn:microsoft.com/office/officeart/2005/8/layout/arrow2"/>
    <dgm:cxn modelId="{88C09EE4-A5C0-458C-9542-03C4A7CC5E00}" type="presParOf" srcId="{0EB4C327-C688-4DCC-891E-5471433FBA7D}" destId="{BF759033-1EA4-4B52-8751-32ECC44294A3}" srcOrd="1" destOrd="0" presId="urn:microsoft.com/office/officeart/2005/8/layout/arrow2"/>
    <dgm:cxn modelId="{24BF0930-BEE5-4CD3-9FE8-9873A9B66E4F}" type="presParOf" srcId="{BF759033-1EA4-4B52-8751-32ECC44294A3}" destId="{ECEEAE63-B0EA-4C44-A6D1-D801760A1286}" srcOrd="0" destOrd="0" presId="urn:microsoft.com/office/officeart/2005/8/layout/arrow2"/>
    <dgm:cxn modelId="{30040ABD-BEE4-4208-A7C8-24A8EF1A82CC}" type="presParOf" srcId="{BF759033-1EA4-4B52-8751-32ECC44294A3}" destId="{6E3EF730-565D-45EC-84AC-D87A2332E62B}" srcOrd="1" destOrd="0" presId="urn:microsoft.com/office/officeart/2005/8/layout/arrow2"/>
    <dgm:cxn modelId="{E46BAF6A-9B3D-40FD-A6AB-32BAE245A2D3}" type="presParOf" srcId="{BF759033-1EA4-4B52-8751-32ECC44294A3}" destId="{31ECD5A8-FA64-42A9-A1FB-8A4168C533BA}" srcOrd="2" destOrd="0" presId="urn:microsoft.com/office/officeart/2005/8/layout/arrow2"/>
    <dgm:cxn modelId="{8DA4DB06-B756-461D-90AC-35FE2CBC20C9}" type="presParOf" srcId="{BF759033-1EA4-4B52-8751-32ECC44294A3}" destId="{9FEAAEF1-3C87-4230-A230-60A7757DC36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0B7F5-BFC1-4371-9F90-DD5090CBC56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C5F5D7-8DEF-4290-BC93-535849C76169}">
      <dgm:prSet phldrT="[Testo]"/>
      <dgm:spPr/>
      <dgm:t>
        <a:bodyPr/>
        <a:lstStyle/>
        <a:p>
          <a:r>
            <a:rPr lang="it-IT" dirty="0" smtClean="0"/>
            <a:t>Pensionamento</a:t>
          </a:r>
          <a:endParaRPr lang="it-IT" dirty="0"/>
        </a:p>
      </dgm:t>
    </dgm:pt>
    <dgm:pt modelId="{00CB5972-C3C3-409B-A1D8-E5704696C643}" type="parTrans" cxnId="{4E3A7547-4E30-4488-92B7-E1DBAC4ADECA}">
      <dgm:prSet/>
      <dgm:spPr/>
      <dgm:t>
        <a:bodyPr/>
        <a:lstStyle/>
        <a:p>
          <a:endParaRPr lang="it-IT"/>
        </a:p>
      </dgm:t>
    </dgm:pt>
    <dgm:pt modelId="{692CD59D-1F98-463A-932E-6193AA50FE75}" type="sibTrans" cxnId="{4E3A7547-4E30-4488-92B7-E1DBAC4ADECA}">
      <dgm:prSet/>
      <dgm:spPr/>
      <dgm:t>
        <a:bodyPr/>
        <a:lstStyle/>
        <a:p>
          <a:endParaRPr lang="it-IT"/>
        </a:p>
      </dgm:t>
    </dgm:pt>
    <dgm:pt modelId="{280FB352-8230-411C-884A-A972296676C6}">
      <dgm:prSet phldrT="[Testo]"/>
      <dgm:spPr/>
      <dgm:t>
        <a:bodyPr/>
        <a:lstStyle/>
        <a:p>
          <a:r>
            <a:rPr lang="it-IT" dirty="0" smtClean="0"/>
            <a:t>Nuovo ingresso</a:t>
          </a:r>
          <a:endParaRPr lang="it-IT" dirty="0"/>
        </a:p>
      </dgm:t>
    </dgm:pt>
    <dgm:pt modelId="{29510B4C-7CE9-4564-9CB9-27A25160EC80}" type="parTrans" cxnId="{38945B71-74B3-4ACD-A36D-6858AC7A5B9C}">
      <dgm:prSet/>
      <dgm:spPr/>
      <dgm:t>
        <a:bodyPr/>
        <a:lstStyle/>
        <a:p>
          <a:endParaRPr lang="it-IT"/>
        </a:p>
      </dgm:t>
    </dgm:pt>
    <dgm:pt modelId="{96493CC3-0581-4D6B-9E47-C10B3AE28FA9}" type="sibTrans" cxnId="{38945B71-74B3-4ACD-A36D-6858AC7A5B9C}">
      <dgm:prSet/>
      <dgm:spPr/>
      <dgm:t>
        <a:bodyPr/>
        <a:lstStyle/>
        <a:p>
          <a:endParaRPr lang="it-IT"/>
        </a:p>
      </dgm:t>
    </dgm:pt>
    <dgm:pt modelId="{8C3E96DD-09E2-4F8C-9138-B0A162A25B83}" type="pres">
      <dgm:prSet presAssocID="{9170B7F5-BFC1-4371-9F90-DD5090CBC5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FED7D6-EC86-441C-9DEF-11FB52CD5C49}" type="pres">
      <dgm:prSet presAssocID="{9170B7F5-BFC1-4371-9F90-DD5090CBC560}" presName="ribbon" presStyleLbl="node1" presStyleIdx="0" presStyleCnt="1"/>
      <dgm:spPr/>
    </dgm:pt>
    <dgm:pt modelId="{EA1CE557-1AF0-41D1-94DE-45E8075EF4FA}" type="pres">
      <dgm:prSet presAssocID="{9170B7F5-BFC1-4371-9F90-DD5090CBC56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2BACD-BA33-49DC-A775-CF397B950310}" type="pres">
      <dgm:prSet presAssocID="{9170B7F5-BFC1-4371-9F90-DD5090CBC56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E8725C-CC9E-4306-838E-6809A811CEB3}" type="presOf" srcId="{280FB352-8230-411C-884A-A972296676C6}" destId="{3AA2BACD-BA33-49DC-A775-CF397B950310}" srcOrd="0" destOrd="0" presId="urn:microsoft.com/office/officeart/2005/8/layout/arrow6"/>
    <dgm:cxn modelId="{964AEA8B-34C8-4CDC-A928-3FF501E94BFE}" type="presOf" srcId="{9170B7F5-BFC1-4371-9F90-DD5090CBC560}" destId="{8C3E96DD-09E2-4F8C-9138-B0A162A25B83}" srcOrd="0" destOrd="0" presId="urn:microsoft.com/office/officeart/2005/8/layout/arrow6"/>
    <dgm:cxn modelId="{38945B71-74B3-4ACD-A36D-6858AC7A5B9C}" srcId="{9170B7F5-BFC1-4371-9F90-DD5090CBC560}" destId="{280FB352-8230-411C-884A-A972296676C6}" srcOrd="1" destOrd="0" parTransId="{29510B4C-7CE9-4564-9CB9-27A25160EC80}" sibTransId="{96493CC3-0581-4D6B-9E47-C10B3AE28FA9}"/>
    <dgm:cxn modelId="{4E3A7547-4E30-4488-92B7-E1DBAC4ADECA}" srcId="{9170B7F5-BFC1-4371-9F90-DD5090CBC560}" destId="{71C5F5D7-8DEF-4290-BC93-535849C76169}" srcOrd="0" destOrd="0" parTransId="{00CB5972-C3C3-409B-A1D8-E5704696C643}" sibTransId="{692CD59D-1F98-463A-932E-6193AA50FE75}"/>
    <dgm:cxn modelId="{7691C11E-23B7-457B-B020-87C7F28B6590}" type="presOf" srcId="{71C5F5D7-8DEF-4290-BC93-535849C76169}" destId="{EA1CE557-1AF0-41D1-94DE-45E8075EF4FA}" srcOrd="0" destOrd="0" presId="urn:microsoft.com/office/officeart/2005/8/layout/arrow6"/>
    <dgm:cxn modelId="{AE1F6178-DD52-4AE9-AF04-98506821E2C0}" type="presParOf" srcId="{8C3E96DD-09E2-4F8C-9138-B0A162A25B83}" destId="{5EFED7D6-EC86-441C-9DEF-11FB52CD5C49}" srcOrd="0" destOrd="0" presId="urn:microsoft.com/office/officeart/2005/8/layout/arrow6"/>
    <dgm:cxn modelId="{64556349-4BA9-4757-AE51-40A1B5AFB157}" type="presParOf" srcId="{8C3E96DD-09E2-4F8C-9138-B0A162A25B83}" destId="{EA1CE557-1AF0-41D1-94DE-45E8075EF4FA}" srcOrd="1" destOrd="0" presId="urn:microsoft.com/office/officeart/2005/8/layout/arrow6"/>
    <dgm:cxn modelId="{1D47B6EF-E4F3-45DF-BA62-517B08E3DA52}" type="presParOf" srcId="{8C3E96DD-09E2-4F8C-9138-B0A162A25B83}" destId="{3AA2BACD-BA33-49DC-A775-CF397B95031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472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F590-E458-4B8F-9588-99ED3D22B92C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505" y="3270618"/>
            <a:ext cx="7940040" cy="26759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472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47F8-DDA3-45DF-924E-0DFCC8C3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1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898489" y="5118423"/>
            <a:ext cx="4940903" cy="484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3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3795"/>
            <a:ext cx="9144000" cy="620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5555" y="1758695"/>
            <a:ext cx="2235707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2348" y="2307335"/>
            <a:ext cx="797051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21992" y="2307335"/>
            <a:ext cx="3415283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39867" y="2307335"/>
            <a:ext cx="1783080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2476" y="1862454"/>
            <a:ext cx="455904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E427-0F85-4B73-BDD3-13F3195B854B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93C1-D344-4EBE-B3F9-9D7D2B8C1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Vuot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2"/>
          <p:cNvCxnSpPr/>
          <p:nvPr/>
        </p:nvCxnSpPr>
        <p:spPr>
          <a:xfrm rot="10800000">
            <a:off x="0" y="6019800"/>
            <a:ext cx="9144000" cy="0"/>
          </a:xfrm>
          <a:prstGeom prst="straightConnector1">
            <a:avLst/>
          </a:prstGeom>
          <a:noFill/>
          <a:ln w="34925" cap="flat" cmpd="sng">
            <a:solidFill>
              <a:srgbClr val="1E46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6248400"/>
            <a:ext cx="1905000" cy="4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2" descr="C:\Users\mancini\Desktop\f_ex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096000"/>
            <a:ext cx="17526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68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1"/>
            <a:ext cx="9144000" cy="886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668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929" y="1178433"/>
            <a:ext cx="8086140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263" y="1382616"/>
            <a:ext cx="5659755" cy="377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lsior.unioncamere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45000" b="75555"/>
          <a:stretch/>
        </p:blipFill>
        <p:spPr>
          <a:xfrm>
            <a:off x="5791200" y="4724400"/>
            <a:ext cx="2971800" cy="112723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337958" y="2088006"/>
            <a:ext cx="6248400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 smtClean="0">
                <a:solidFill>
                  <a:srgbClr val="C00000"/>
                </a:solidFill>
                <a:latin typeface="Trebuchet MS"/>
                <a:cs typeface="Trebuchet MS"/>
              </a:rPr>
              <a:t>Orientamento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400" b="1" spc="-195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Indirizzo Turistico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400" b="1" spc="-195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>
                <a:solidFill>
                  <a:srgbClr val="C00000"/>
                </a:solidFill>
                <a:latin typeface="Trebuchet MS"/>
                <a:cs typeface="Trebuchet MS"/>
              </a:rPr>
              <a:t>Le competenze digitali richieste dalle imprese</a:t>
            </a: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1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1158766" cy="11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1696914" y="1022213"/>
            <a:ext cx="54864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Quali sono le principali competenze digitali richieste?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90600" y="3048000"/>
            <a:ext cx="68990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competenze digitali</a:t>
            </a:r>
            <a:r>
              <a:rPr lang="it-IT" dirty="0" smtClean="0"/>
              <a:t> come la capacità di utilizzo di </a:t>
            </a:r>
            <a:r>
              <a:rPr lang="it-IT" dirty="0"/>
              <a:t>tecnologie Internet, e capacità di gestire e produrre </a:t>
            </a:r>
            <a:r>
              <a:rPr lang="it-IT" dirty="0" smtClean="0"/>
              <a:t>strumenti di </a:t>
            </a:r>
            <a:r>
              <a:rPr lang="it-IT" dirty="0"/>
              <a:t>comunicazione visiva e multimediale</a:t>
            </a:r>
            <a:r>
              <a:rPr lang="it-IT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capacità </a:t>
            </a:r>
            <a:r>
              <a:rPr lang="it-IT" b="1" dirty="0">
                <a:solidFill>
                  <a:srgbClr val="0070C0"/>
                </a:solidFill>
              </a:rPr>
              <a:t>di utilizzare linguaggi e metodi matematici e informatici </a:t>
            </a:r>
            <a:r>
              <a:rPr lang="it-IT" dirty="0"/>
              <a:t>per organizzare e valutare </a:t>
            </a:r>
            <a:r>
              <a:rPr lang="it-IT" dirty="0" smtClean="0"/>
              <a:t>informazioni qualitative </a:t>
            </a:r>
            <a:r>
              <a:rPr lang="it-IT" dirty="0"/>
              <a:t>e quantitative;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capacità </a:t>
            </a:r>
            <a:r>
              <a:rPr lang="it-IT" b="1" dirty="0">
                <a:solidFill>
                  <a:srgbClr val="0070C0"/>
                </a:solidFill>
              </a:rPr>
              <a:t>di </a:t>
            </a:r>
            <a:r>
              <a:rPr lang="it-IT" b="1" dirty="0" smtClean="0">
                <a:solidFill>
                  <a:srgbClr val="0070C0"/>
                </a:solidFill>
              </a:rPr>
              <a:t>applicare tecnologie 4.0 </a:t>
            </a:r>
            <a:r>
              <a:rPr lang="it-IT" dirty="0" smtClean="0"/>
              <a:t>ovvero capacità di gestire </a:t>
            </a:r>
            <a:r>
              <a:rPr lang="it-IT" dirty="0"/>
              <a:t>soluzioni innovative applicando tecnologie (digitali) robotiche, big data </a:t>
            </a:r>
            <a:r>
              <a:rPr lang="it-IT" dirty="0" err="1"/>
              <a:t>analytics</a:t>
            </a:r>
            <a:r>
              <a:rPr lang="it-IT" dirty="0"/>
              <a:t>, internet </a:t>
            </a:r>
            <a:r>
              <a:rPr lang="it-IT" dirty="0" smtClean="0"/>
              <a:t>of </a:t>
            </a:r>
            <a:r>
              <a:rPr lang="it-IT" dirty="0" err="1" smtClean="0"/>
              <a:t>things</a:t>
            </a:r>
            <a:r>
              <a:rPr lang="it-IT" dirty="0"/>
              <a:t>, ecc. ai processi aziendali, anche in linea con quanto previsto nel ‘Pacchetto Industria 4.0’.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60593"/>
            <a:ext cx="2335755" cy="12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799" y="1087304"/>
            <a:ext cx="8651631" cy="81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richiesta </a:t>
            </a: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 competenze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relazione all’importanza che </a:t>
            </a:r>
            <a:r>
              <a:rPr lang="it-IT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 presenza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 ciascuna abilità riveste per definirne l’adeguatezza rispetto alle attività da svolgere</a:t>
            </a:r>
            <a:endParaRPr sz="1800" b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1000" y="3124200"/>
            <a:ext cx="31657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rgbClr val="000000"/>
                </a:solidFill>
                <a:latin typeface="DIN-Regular"/>
              </a:rPr>
              <a:t>La </a:t>
            </a:r>
            <a:r>
              <a:rPr lang="it-IT" sz="1400" dirty="0">
                <a:solidFill>
                  <a:srgbClr val="000000"/>
                </a:solidFill>
                <a:latin typeface="DIN-Regular"/>
              </a:rPr>
              <a:t>competenza più richiesta con un </a:t>
            </a:r>
            <a:r>
              <a:rPr lang="it-IT" sz="1400" b="1" dirty="0">
                <a:solidFill>
                  <a:srgbClr val="000000"/>
                </a:solidFill>
                <a:latin typeface="DIN-Bold"/>
              </a:rPr>
              <a:t>elevato grado di importanza è il possesso di competenze digitali </a:t>
            </a:r>
            <a:r>
              <a:rPr lang="it-IT" sz="1400" dirty="0">
                <a:solidFill>
                  <a:srgbClr val="000000"/>
                </a:solidFill>
                <a:latin typeface="DIN-Regular"/>
              </a:rPr>
              <a:t>(21,8%), seguita dalla </a:t>
            </a:r>
            <a:r>
              <a:rPr lang="it-IT" sz="1400" b="1" dirty="0">
                <a:solidFill>
                  <a:srgbClr val="000000"/>
                </a:solidFill>
                <a:latin typeface="DIN-Bold"/>
              </a:rPr>
              <a:t>capacità di utilizzare linguaggi e metodi matematici </a:t>
            </a:r>
            <a:r>
              <a:rPr lang="it-IT" sz="1400" dirty="0">
                <a:solidFill>
                  <a:srgbClr val="000000"/>
                </a:solidFill>
                <a:latin typeface="DIN-Regular"/>
              </a:rPr>
              <a:t>(16,6%), ed infine la </a:t>
            </a:r>
            <a:r>
              <a:rPr lang="it-IT" sz="1400" b="1" dirty="0">
                <a:solidFill>
                  <a:srgbClr val="000000"/>
                </a:solidFill>
                <a:latin typeface="DIN-Bold"/>
              </a:rPr>
              <a:t>capacità di gestire soluzioni innovative </a:t>
            </a:r>
            <a:r>
              <a:rPr lang="it-IT" sz="1400" dirty="0">
                <a:solidFill>
                  <a:srgbClr val="000000"/>
                </a:solidFill>
                <a:latin typeface="DIN-Regular"/>
              </a:rPr>
              <a:t>(11,6%). 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3733800" y="23453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b="1" dirty="0">
                <a:solidFill>
                  <a:srgbClr val="0070C0"/>
                </a:solidFill>
                <a:latin typeface="DIN-Regular"/>
              </a:rPr>
              <a:t>Entrate programmate nel 2020 in cui sono richieste le competenze per il digitale (e-</a:t>
            </a:r>
            <a:r>
              <a:rPr lang="it-IT" sz="800" b="1" dirty="0" err="1">
                <a:solidFill>
                  <a:srgbClr val="0070C0"/>
                </a:solidFill>
                <a:latin typeface="DIN-Regular"/>
              </a:rPr>
              <a:t>skill</a:t>
            </a:r>
            <a:r>
              <a:rPr lang="it-IT" sz="800" b="1" dirty="0">
                <a:solidFill>
                  <a:srgbClr val="0070C0"/>
                </a:solidFill>
                <a:latin typeface="DIN-Regular"/>
              </a:rPr>
              <a:t>) per importanza (quote % sul totale) 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5516" t="30358" r="35233" b="15390"/>
          <a:stretch/>
        </p:blipFill>
        <p:spPr bwMode="auto">
          <a:xfrm>
            <a:off x="3810000" y="2782995"/>
            <a:ext cx="4919980" cy="262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22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 rotWithShape="1">
          <a:blip r:embed="rId2"/>
          <a:srcRect l="24020" t="30039" r="24043" b="9354"/>
          <a:stretch/>
        </p:blipFill>
        <p:spPr bwMode="auto">
          <a:xfrm>
            <a:off x="457200" y="914400"/>
            <a:ext cx="823856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6553200" y="3962400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25824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2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3798" t="27002" r="44836" b="8519"/>
          <a:stretch/>
        </p:blipFill>
        <p:spPr bwMode="auto">
          <a:xfrm>
            <a:off x="381000" y="968188"/>
            <a:ext cx="82296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reccia a sinistra 7"/>
          <p:cNvSpPr/>
          <p:nvPr/>
        </p:nvSpPr>
        <p:spPr>
          <a:xfrm>
            <a:off x="6781800" y="4038600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8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990600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24537" t="25820" r="24854" b="9685"/>
          <a:stretch/>
        </p:blipFill>
        <p:spPr bwMode="auto">
          <a:xfrm>
            <a:off x="228600" y="914400"/>
            <a:ext cx="7924800" cy="4952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6096000" y="3886200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400" y="923365"/>
            <a:ext cx="6858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9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805174"/>
            <a:ext cx="6858000" cy="553998"/>
          </a:xfrm>
        </p:spPr>
        <p:txBody>
          <a:bodyPr/>
          <a:lstStyle/>
          <a:p>
            <a:r>
              <a:rPr lang="it-IT" sz="1800" dirty="0" smtClean="0">
                <a:solidFill>
                  <a:schemeClr val="tx2"/>
                </a:solidFill>
              </a:rPr>
              <a:t>Antonini Raffaella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orientamento@lg.camcom.it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2710" y="4270148"/>
            <a:ext cx="8458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Grazie per l’attenzione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40880" y="3245757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95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28" name="Sottotitolo 2">
            <a:extLst>
              <a:ext uri="{FF2B5EF4-FFF2-40B4-BE49-F238E27FC236}">
                <a16:creationId xmlns:a16="http://schemas.microsoft.com/office/drawing/2014/main" xmlns="" id="{8963D525-2D54-E24D-BA39-20C407A4796D}"/>
              </a:ext>
            </a:extLst>
          </p:cNvPr>
          <p:cNvSpPr txBox="1">
            <a:spLocks/>
          </p:cNvSpPr>
          <p:nvPr/>
        </p:nvSpPr>
        <p:spPr>
          <a:xfrm>
            <a:off x="209550" y="952388"/>
            <a:ext cx="5196558" cy="1333612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it-IT" sz="18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14800" y="2125140"/>
            <a:ext cx="455022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 dirty="0">
                <a:latin typeface="+mj-lt"/>
              </a:rPr>
              <a:t>I</a:t>
            </a:r>
            <a:r>
              <a:rPr lang="it-IT" i="1" dirty="0" smtClean="0">
                <a:latin typeface="+mj-lt"/>
              </a:rPr>
              <a:t>l </a:t>
            </a:r>
            <a:r>
              <a:rPr lang="it-IT" i="1" dirty="0">
                <a:latin typeface="+mj-lt"/>
              </a:rPr>
              <a:t>Sistema Informativo </a:t>
            </a:r>
            <a:r>
              <a:rPr lang="it-IT" i="1" dirty="0" err="1">
                <a:latin typeface="+mj-lt"/>
              </a:rPr>
              <a:t>Excelsior</a:t>
            </a:r>
            <a:r>
              <a:rPr lang="it-IT" i="1" dirty="0">
                <a:latin typeface="+mj-lt"/>
              </a:rPr>
              <a:t> fornisce anche previsioni sul fabbisogno occupazionale a medio termine (orizzonte quinquennale), tramite un modello econometrico multisettoriale e con un approccio analogo a quello seguito a livello europeo dal </a:t>
            </a:r>
            <a:r>
              <a:rPr lang="it-IT" i="1" dirty="0" smtClean="0">
                <a:latin typeface="+mj-lt"/>
              </a:rPr>
              <a:t>CEDEFOP.</a:t>
            </a:r>
          </a:p>
          <a:p>
            <a:pPr algn="just">
              <a:spcAft>
                <a:spcPts val="0"/>
              </a:spcAft>
            </a:pP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L’</a:t>
            </a:r>
            <a:r>
              <a:rPr lang="it-IT" sz="2000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obiettivo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di fondo </a:t>
            </a:r>
            <a:r>
              <a:rPr lang="it-IT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è 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soprattutto quello di </a:t>
            </a:r>
            <a:r>
              <a:rPr lang="it-IT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offrire un contributo conoscitivo utile per la programmazione dell’offerta formativa ai diversi livelli e per l’orientamento delle scelte formative da parte degli studenti e delle famiglie</a:t>
            </a:r>
            <a:r>
              <a:rPr lang="it-IT" i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38400" y="817351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 ITALIA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PREMESSA</a:t>
            </a:r>
          </a:p>
        </p:txBody>
      </p:sp>
      <p:pic>
        <p:nvPicPr>
          <p:cNvPr id="15" name="Immagine 14"/>
          <p:cNvPicPr/>
          <p:nvPr/>
        </p:nvPicPr>
        <p:blipFill rotWithShape="1">
          <a:blip r:embed="rId2"/>
          <a:srcRect l="24992" t="14704" r="42727" b="3691"/>
          <a:stretch/>
        </p:blipFill>
        <p:spPr bwMode="auto">
          <a:xfrm>
            <a:off x="609600" y="1981200"/>
            <a:ext cx="2971800" cy="4011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69164" y="6248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Fonte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Unioncamere – ANPAL, Sistema Informativo Excelsior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600" y="1295400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DEMAND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4800" y="2362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dirty="0"/>
              <a:t>Si stima che tra il 2021 e il 2025 </a:t>
            </a:r>
            <a:r>
              <a:rPr lang="it-IT" sz="1600" b="1" dirty="0">
                <a:solidFill>
                  <a:srgbClr val="C00000"/>
                </a:solidFill>
              </a:rPr>
              <a:t>l’incremento complessivo dello stock per effetto dell’espansione economica </a:t>
            </a:r>
            <a:r>
              <a:rPr lang="it-IT" sz="1600" dirty="0"/>
              <a:t>potrà variare tra 933mila e quasi 1 milione e 300mila occupati a seconda dello scenario.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76304" y="3516362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DEMAND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33800" y="4768893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Il </a:t>
            </a:r>
            <a:r>
              <a:rPr lang="it-IT" sz="1600" dirty="0"/>
              <a:t>fabbisogno occupazionale dei vari settori è </a:t>
            </a:r>
            <a:r>
              <a:rPr lang="it-IT" sz="1600" dirty="0" smtClean="0"/>
              <a:t>determinato anche dalla </a:t>
            </a:r>
            <a:r>
              <a:rPr lang="it-IT" sz="1600" b="1" dirty="0">
                <a:solidFill>
                  <a:srgbClr val="C00000"/>
                </a:solidFill>
              </a:rPr>
              <a:t>necessità di sostituzione di addetti in uscita per pensionamento o mortalità</a:t>
            </a:r>
            <a:r>
              <a:rPr lang="it-IT" sz="1600" dirty="0"/>
              <a:t>, </a:t>
            </a:r>
            <a:r>
              <a:rPr lang="it-IT" sz="1600" dirty="0" smtClean="0"/>
              <a:t>un fabbisogno che per </a:t>
            </a:r>
            <a:r>
              <a:rPr lang="it-IT" sz="1600" dirty="0"/>
              <a:t>il </a:t>
            </a:r>
            <a:r>
              <a:rPr lang="it-IT" sz="1600" dirty="0" smtClean="0"/>
              <a:t>quinquennio è stimato </a:t>
            </a:r>
            <a:r>
              <a:rPr lang="it-IT" sz="1600" dirty="0"/>
              <a:t>in oltre 2 milioni e 600mila unità.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186465088"/>
              </p:ext>
            </p:extLst>
          </p:nvPr>
        </p:nvGraphicFramePr>
        <p:xfrm>
          <a:off x="5638800" y="925113"/>
          <a:ext cx="2514600" cy="211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50733372"/>
              </p:ext>
            </p:extLst>
          </p:nvPr>
        </p:nvGraphicFramePr>
        <p:xfrm>
          <a:off x="228600" y="3657600"/>
          <a:ext cx="3581400" cy="205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="" xmlns:a16="http://schemas.microsoft.com/office/drawing/2014/main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5500" y="424880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COMMERCIO E TURISMO</a:t>
            </a:r>
          </a:p>
        </p:txBody>
      </p:sp>
      <p:sp>
        <p:nvSpPr>
          <p:cNvPr id="8" name="Rettangolo 7"/>
          <p:cNvSpPr/>
          <p:nvPr/>
        </p:nvSpPr>
        <p:spPr>
          <a:xfrm>
            <a:off x="674594" y="26670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A seconda dello scenario, tra il 38% e il 58% del fabbisogno della filiera - che comprende commercio, turismo e ristorazione - sarà costituito da lavoratori dipendenti e il resto da indipendenti, che quindi potranno arrivare al 62% del totale.</a:t>
            </a:r>
            <a:endParaRPr lang="it-IT" sz="1600" b="1" dirty="0">
              <a:solidFill>
                <a:srgbClr val="A40000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18769" t="22191" r="41686" b="10320"/>
          <a:stretch/>
        </p:blipFill>
        <p:spPr bwMode="auto">
          <a:xfrm>
            <a:off x="4876800" y="1371601"/>
            <a:ext cx="3733800" cy="4572000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3400" y="6277689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tabella sono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riportate le prime professioni per gruppo professionale per fabbisogno nel quinquennio. 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628900" y="304900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COMMERCIO E TURISMO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400" y="2616070"/>
            <a:ext cx="4648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S</a:t>
            </a:r>
            <a:r>
              <a:rPr lang="it-IT" sz="1600" dirty="0" smtClean="0"/>
              <a:t>i </a:t>
            </a:r>
            <a:r>
              <a:rPr lang="it-IT" sz="1600" dirty="0"/>
              <a:t>stima il più elevato tasso di fabbisogno per gli </a:t>
            </a:r>
            <a:r>
              <a:rPr lang="it-IT" sz="1600" b="1" dirty="0">
                <a:solidFill>
                  <a:srgbClr val="C00000"/>
                </a:solidFill>
              </a:rPr>
              <a:t>specialisti in scienze matematiche e informatiche </a:t>
            </a:r>
            <a:r>
              <a:rPr lang="it-IT" sz="1600" dirty="0"/>
              <a:t>(che includono progettisti di siti web e applicazioni multimediali), che probabilmente saranno richiesti per </a:t>
            </a:r>
            <a:r>
              <a:rPr lang="it-IT" sz="1600" b="1" dirty="0">
                <a:solidFill>
                  <a:srgbClr val="0070C0"/>
                </a:solidFill>
              </a:rPr>
              <a:t>adeguare i servizi turistici in campo digitale, beneficiando delle risorse programmate a livello nazionale ed europeo.</a:t>
            </a:r>
          </a:p>
          <a:p>
            <a:pPr algn="just"/>
            <a:r>
              <a:rPr lang="it-IT" sz="1600" dirty="0"/>
              <a:t>L</a:t>
            </a:r>
            <a:r>
              <a:rPr lang="it-IT" sz="1600" dirty="0" smtClean="0"/>
              <a:t>e </a:t>
            </a:r>
            <a:r>
              <a:rPr lang="it-IT" sz="1600" dirty="0"/>
              <a:t>competenze verdi potranno sostenere la ripresa del settore promuovendo </a:t>
            </a:r>
            <a:r>
              <a:rPr lang="it-IT" sz="1600" b="1" dirty="0">
                <a:solidFill>
                  <a:srgbClr val="00B050"/>
                </a:solidFill>
              </a:rPr>
              <a:t>un’offerta turistica più sostenibile.</a:t>
            </a:r>
            <a:r>
              <a:rPr lang="it-IT" sz="1600" dirty="0"/>
              <a:t> Saranno fondamentali anche in questo settore le </a:t>
            </a:r>
            <a:r>
              <a:rPr lang="it-IT" sz="1600" b="1" dirty="0">
                <a:solidFill>
                  <a:srgbClr val="A40000"/>
                </a:solidFill>
              </a:rPr>
              <a:t>competenze inerenti al riciclo e alla gestione dei rifiuti, nonché le e-</a:t>
            </a:r>
            <a:r>
              <a:rPr lang="it-IT" sz="1600" b="1" dirty="0" err="1">
                <a:solidFill>
                  <a:srgbClr val="A40000"/>
                </a:solidFill>
              </a:rPr>
              <a:t>skill</a:t>
            </a:r>
            <a:r>
              <a:rPr lang="it-IT" sz="1600" b="1" dirty="0">
                <a:solidFill>
                  <a:srgbClr val="A40000"/>
                </a:solidFill>
              </a:rPr>
              <a:t> per una transizione verso servizi innovativi e digitalizzati</a:t>
            </a:r>
            <a:r>
              <a:rPr lang="it-IT" sz="1600" b="1" dirty="0" smtClean="0">
                <a:solidFill>
                  <a:srgbClr val="A40000"/>
                </a:solidFill>
              </a:rPr>
              <a:t>.</a:t>
            </a:r>
            <a:endParaRPr lang="it-IT" sz="1600" b="1" dirty="0">
              <a:solidFill>
                <a:srgbClr val="A40000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18769" t="17710" r="36413" b="10320"/>
          <a:stretch/>
        </p:blipFill>
        <p:spPr bwMode="auto">
          <a:xfrm>
            <a:off x="5029200" y="1066800"/>
            <a:ext cx="3886200" cy="4895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3400" y="6277689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tabella sono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riportate le prime professioni per gruppo professionale per fabbisogno nel quinquennio. 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2400" y="153885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Tra le </a:t>
            </a:r>
            <a:r>
              <a:rPr lang="it-IT" sz="1600" b="1" dirty="0"/>
              <a:t>professioni con i più ampi fabbisogni nel quinquennio</a:t>
            </a:r>
            <a:r>
              <a:rPr lang="it-IT" sz="1600" dirty="0"/>
              <a:t> emergono in particolare</a:t>
            </a:r>
            <a:r>
              <a:rPr lang="it-IT" sz="1600" dirty="0">
                <a:solidFill>
                  <a:srgbClr val="C00000"/>
                </a:solidFill>
              </a:rPr>
              <a:t>: </a:t>
            </a:r>
            <a:r>
              <a:rPr lang="it-IT" sz="1600" b="1" dirty="0">
                <a:solidFill>
                  <a:srgbClr val="C00000"/>
                </a:solidFill>
              </a:rPr>
              <a:t>addetti nelle attività di ristorazione, addetti alle vendite e tecnici della distribuzione </a:t>
            </a:r>
            <a:r>
              <a:rPr lang="it-IT" sz="1600" b="1" dirty="0" smtClean="0">
                <a:solidFill>
                  <a:srgbClr val="C00000"/>
                </a:solidFill>
              </a:rPr>
              <a:t>commerciale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21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3582" y="4351866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Le competenze digitali 2020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i="1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Sezione Pubblicazioni di</a:t>
            </a:r>
          </a:p>
          <a:p>
            <a:pPr algn="ctr"/>
            <a:r>
              <a:rPr lang="it-IT" sz="2000" b="1" dirty="0">
                <a:hlinkClick r:id="rId3"/>
              </a:rPr>
              <a:t>https://excelsior.unioncamere.net</a:t>
            </a:r>
            <a:r>
              <a:rPr lang="it-IT" sz="2000" b="1" dirty="0" smtClean="0">
                <a:hlinkClick r:id="rId3"/>
              </a:rPr>
              <a:t>/</a:t>
            </a:r>
            <a:endParaRPr lang="it-IT" sz="2000" b="1" dirty="0"/>
          </a:p>
        </p:txBody>
      </p:sp>
      <p:pic>
        <p:nvPicPr>
          <p:cNvPr id="6" name="Immagin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25879" r="53204" b="30650"/>
          <a:stretch/>
        </p:blipFill>
        <p:spPr bwMode="auto">
          <a:xfrm>
            <a:off x="143434" y="134471"/>
            <a:ext cx="2761131" cy="6275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848" r="47228" b="77837"/>
          <a:stretch/>
        </p:blipFill>
        <p:spPr>
          <a:xfrm>
            <a:off x="6463551" y="143436"/>
            <a:ext cx="2411507" cy="618564"/>
          </a:xfrm>
          <a:prstGeom prst="rect">
            <a:avLst/>
          </a:prstGeom>
        </p:spPr>
      </p:pic>
      <p:pic>
        <p:nvPicPr>
          <p:cNvPr id="1026" name="Picture 2" descr="https://excelsior.unioncamere.net/images/pubblicazioni2020/Copertina_B5_digital_20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2" y="783490"/>
            <a:ext cx="2133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800" y="990600"/>
            <a:ext cx="8651631" cy="3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nvestimenti </a:t>
            </a:r>
            <a:r>
              <a:rPr lang="it-IT" sz="1800" b="1" i="1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</a:t>
            </a:r>
            <a:r>
              <a:rPr lang="it-IT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it-IT" sz="20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nnovazione digitale 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" y="1524000"/>
            <a:ext cx="4572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I</a:t>
            </a:r>
            <a:r>
              <a:rPr lang="it-IT" sz="1100" dirty="0" smtClean="0">
                <a:solidFill>
                  <a:srgbClr val="000000"/>
                </a:solidFill>
                <a:latin typeface="DIN-Regular"/>
              </a:rPr>
              <a:t>nvestimenti 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in </a:t>
            </a:r>
            <a:r>
              <a:rPr lang="it-IT" sz="1100" b="1" dirty="0">
                <a:solidFill>
                  <a:srgbClr val="0070C0"/>
                </a:solidFill>
                <a:latin typeface="DIN-Bold"/>
              </a:rPr>
              <a:t>tecnologie innovative </a:t>
            </a:r>
            <a:r>
              <a:rPr lang="it-IT" sz="1100" dirty="0" smtClean="0">
                <a:solidFill>
                  <a:srgbClr val="000000"/>
                </a:solidFill>
                <a:latin typeface="DIN-Regular"/>
              </a:rPr>
              <a:t>: </a:t>
            </a:r>
            <a:endParaRPr lang="it-IT" sz="1100" dirty="0">
              <a:solidFill>
                <a:srgbClr val="000000"/>
              </a:solidFill>
              <a:latin typeface="DIN-Regular"/>
            </a:endParaRP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Strumenti software dell’impresa 4.0 per l’acquisizione e la gestione di dati a supporto delle decisioni, della progettazione e ingegnerizzazione dei prodotti/servizi, dell’analisi dei processi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Internet alta velocità, </a:t>
            </a:r>
            <a:r>
              <a:rPr lang="it-IT" sz="1100" dirty="0" err="1">
                <a:solidFill>
                  <a:srgbClr val="000000"/>
                </a:solidFill>
                <a:latin typeface="DIN-Regular"/>
              </a:rPr>
              <a:t>cloud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, mobile, big data </a:t>
            </a:r>
            <a:r>
              <a:rPr lang="it-IT" sz="1100" dirty="0" err="1">
                <a:solidFill>
                  <a:srgbClr val="000000"/>
                </a:solidFill>
                <a:latin typeface="DIN-Regular"/>
              </a:rPr>
              <a:t>analytics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</a:t>
            </a:r>
            <a:r>
              <a:rPr lang="it-IT" sz="1100" dirty="0" err="1">
                <a:solidFill>
                  <a:srgbClr val="000000"/>
                </a:solidFill>
                <a:latin typeface="DIN-Regular"/>
              </a:rPr>
              <a:t>IoT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 (Internet delle cose), tecnologie di comunicazione machine-to-machine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Robotica avanzata (stampa 3D, robot collaborativi interconnessi e programmabili)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Sicurezza informatica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Realtà aumentata e virtuale a supporto dei processi produttivi.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807527" y="1333941"/>
            <a:ext cx="395547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Gli investimenti in </a:t>
            </a:r>
            <a:r>
              <a:rPr lang="it-IT" sz="1100" b="1" dirty="0">
                <a:solidFill>
                  <a:srgbClr val="0070C0"/>
                </a:solidFill>
                <a:latin typeface="DIN-Bold"/>
              </a:rPr>
              <a:t>modelli organizzativi aziendali 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invece sono: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Adozione di sistemi di rilevazione continua e analisi, in tempo reale, delle “performance” di tutte le aree aziendali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Adozione di sistemi gestionali evoluti con lo scopo di favorire l’integrazione e la collaborazione tra le diverse funzioni aziendali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Adozione di una rete digitale integrata o potenzialmente integrabile con reti esterne di fornitori di prodotti/servizi (fornitori, servizi logistici e di assistenza)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Adozione di una rete digitale integrata o potenzialmente integrabile con reti esterne di clienti business (B to B)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Adozione di strumenti di lavoro agile (</a:t>
            </a:r>
            <a:r>
              <a:rPr lang="it-IT" sz="1100" dirty="0" err="1">
                <a:solidFill>
                  <a:srgbClr val="000000"/>
                </a:solidFill>
                <a:latin typeface="DIN-Regular"/>
              </a:rPr>
              <a:t>smart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 </a:t>
            </a:r>
            <a:r>
              <a:rPr lang="it-IT" sz="1100" dirty="0" err="1">
                <a:solidFill>
                  <a:srgbClr val="000000"/>
                </a:solidFill>
                <a:latin typeface="DIN-Regular"/>
              </a:rPr>
              <a:t>wortking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, telelavoro, lavoro a domicilio) </a:t>
            </a:r>
            <a:endParaRPr lang="it-IT" sz="1100" dirty="0" smtClean="0">
              <a:solidFill>
                <a:srgbClr val="000000"/>
              </a:solidFill>
              <a:latin typeface="DIN-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DIN-Regular"/>
              </a:rPr>
              <a:t>Potenziamento dell’area amministrativa/gestionale e giuridico/normativa a seguito della trasformazione digitale (sicurezza, normativa sul lavoro, normative sulla privacy, nuove procedure di gestione del personale e nuove modalità di lavoro)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•Adozione di nuove regole per sicurezza sanitaria per i lavoratori, uso di nuovi presidi, </a:t>
            </a:r>
            <a:r>
              <a:rPr lang="it-IT" sz="1100" dirty="0" err="1">
                <a:solidFill>
                  <a:srgbClr val="000000"/>
                </a:solidFill>
                <a:latin typeface="DIN-Regular"/>
              </a:rPr>
              <a:t>risk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 management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799" y="3962400"/>
            <a:ext cx="43465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I</a:t>
            </a:r>
            <a:r>
              <a:rPr lang="it-IT" sz="1100" dirty="0" smtClean="0">
                <a:solidFill>
                  <a:srgbClr val="000000"/>
                </a:solidFill>
                <a:latin typeface="DIN-Regular"/>
              </a:rPr>
              <a:t>nvestimenti 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in </a:t>
            </a:r>
            <a:r>
              <a:rPr lang="it-IT" sz="1100" b="1" dirty="0">
                <a:solidFill>
                  <a:srgbClr val="0070C0"/>
                </a:solidFill>
                <a:latin typeface="DIN-Bold"/>
              </a:rPr>
              <a:t>sviluppo di nuovi modelli di business</a:t>
            </a:r>
            <a:r>
              <a:rPr lang="it-IT" sz="1100" dirty="0">
                <a:solidFill>
                  <a:srgbClr val="000000"/>
                </a:solidFill>
                <a:latin typeface="DIN-Regular"/>
              </a:rPr>
              <a:t>: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Utilizzo di Big data per analizzare i mercati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Digital marketing (utilizzo di canali/strumenti digitali per la promozione e vendita dei prodotti/servizi) 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DIN-Regular"/>
              </a:rPr>
              <a:t>• Analisi dei comportamenti e dei bisogni dei clienti/utenti per garantire la personalizzazione del prodotto-servizio offerto.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68940" y="535568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Gli investimenti delle imprese determinano i fabbisogni di professionalità e formazione</a:t>
            </a:r>
            <a:endParaRPr lang="it-IT" sz="2000" b="1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24CF9FD-213F-4BD2-9301-3EBF0B7B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6071"/>
            <a:ext cx="7524311" cy="44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6;p4"/>
          <p:cNvSpPr txBox="1"/>
          <p:nvPr/>
        </p:nvSpPr>
        <p:spPr>
          <a:xfrm>
            <a:off x="304800" y="833115"/>
            <a:ext cx="8651631" cy="67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 settoriale dell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 imprese </a:t>
            </a:r>
            <a:r>
              <a:rPr lang="it-IT" sz="1800" b="1" i="1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che hanno assunto personale a seguito di investimenti in innovazione 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digitale 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5334000" y="2819400"/>
            <a:ext cx="673608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143000" y="3124200"/>
            <a:ext cx="1219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799" y="1087305"/>
            <a:ext cx="865163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Investimenti in capitale umano effettuati dalle imprese (quote % sulle imprese che hanno effettuato investimenti) per settori di attività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4267200" y="1620705"/>
            <a:ext cx="2133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887405"/>
            <a:ext cx="8804030" cy="3910060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1295400" y="4800600"/>
            <a:ext cx="2971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reccia a sinistra 11"/>
          <p:cNvSpPr/>
          <p:nvPr/>
        </p:nvSpPr>
        <p:spPr>
          <a:xfrm>
            <a:off x="6553200" y="4495800"/>
            <a:ext cx="749808" cy="425365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4832</TotalTime>
  <Words>965</Words>
  <Application>Microsoft Office PowerPoint</Application>
  <PresentationFormat>Presentazione su schermo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DIN-Bold</vt:lpstr>
      <vt:lpstr>DIN-Regular</vt:lpstr>
      <vt:lpstr>Tahoma</vt:lpstr>
      <vt:lpstr>Times New Roman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Bartalucci1</dc:creator>
  <cp:lastModifiedBy>Antonini Raffaella</cp:lastModifiedBy>
  <cp:revision>407</cp:revision>
  <cp:lastPrinted>2021-07-13T10:55:57Z</cp:lastPrinted>
  <dcterms:created xsi:type="dcterms:W3CDTF">2019-04-03T08:33:54Z</dcterms:created>
  <dcterms:modified xsi:type="dcterms:W3CDTF">2022-02-15T09:00:16Z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2019-04-03T00:00:00Z</vt:filetime>
  </property>
</Properties>
</file>